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media/image5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8.png" ContentType="image/png"/>
  <Override PartName="/ppt/media/image10.jpeg" ContentType="image/jpeg"/>
  <Override PartName="/ppt/media/image11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5.png" ContentType="image/png"/>
  <Override PartName="/ppt/media/image6.jpeg" ContentType="image/jpeg"/>
  <Override PartName="/ppt/media/image16.png" ContentType="image/png"/>
  <Override PartName="/ppt/media/image7.jpeg" ContentType="image/jpeg"/>
  <Override PartName="/ppt/media/image12.png" ContentType="image/png"/>
  <Override PartName="/ppt/media/image13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0157C05-EFBD-4892-B40F-1C0E8C7F213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480" cy="3770640"/>
          </a:xfrm>
          <a:prstGeom prst="rect">
            <a:avLst/>
          </a:prstGeom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399200" y="9555480"/>
            <a:ext cx="33714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6A4F5ED-6B54-463D-8AC4-BC12E2FF101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>
            <a:noFill/>
          </a:ln>
        </p:spPr>
      </p:pic>
      <p:grpSp>
        <p:nvGrpSpPr>
          <p:cNvPr id="39" name="Group 1"/>
          <p:cNvGrpSpPr/>
          <p:nvPr/>
        </p:nvGrpSpPr>
        <p:grpSpPr>
          <a:xfrm>
            <a:off x="-11880" y="0"/>
            <a:ext cx="9965160" cy="5669280"/>
            <a:chOff x="-11880" y="0"/>
            <a:chExt cx="9965160" cy="5669280"/>
          </a:xfrm>
        </p:grpSpPr>
        <p:grpSp>
          <p:nvGrpSpPr>
            <p:cNvPr id="40" name="Group 2"/>
            <p:cNvGrpSpPr/>
            <p:nvPr/>
          </p:nvGrpSpPr>
          <p:grpSpPr>
            <a:xfrm>
              <a:off x="-11880" y="0"/>
              <a:ext cx="1008000" cy="5669280"/>
              <a:chOff x="-11880" y="0"/>
              <a:chExt cx="1008000" cy="5669280"/>
            </a:xfrm>
          </p:grpSpPr>
          <p:sp>
            <p:nvSpPr>
              <p:cNvPr id="41" name="CustomShape 3"/>
              <p:cNvSpPr/>
              <p:nvPr/>
            </p:nvSpPr>
            <p:spPr>
              <a:xfrm>
                <a:off x="94680" y="3960"/>
                <a:ext cx="18360" cy="180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CustomShape 4"/>
              <p:cNvSpPr/>
              <p:nvPr/>
            </p:nvSpPr>
            <p:spPr>
              <a:xfrm>
                <a:off x="27720" y="179964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CustomShape 5"/>
              <p:cNvSpPr/>
              <p:nvPr/>
            </p:nvSpPr>
            <p:spPr>
              <a:xfrm>
                <a:off x="23760" y="3324960"/>
                <a:ext cx="156240" cy="1548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CustomShape 6"/>
              <p:cNvSpPr/>
              <p:nvPr/>
            </p:nvSpPr>
            <p:spPr>
              <a:xfrm>
                <a:off x="165240" y="3960"/>
                <a:ext cx="304560" cy="149616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7"/>
              <p:cNvSpPr/>
              <p:nvPr/>
            </p:nvSpPr>
            <p:spPr>
              <a:xfrm>
                <a:off x="416160" y="1489680"/>
                <a:ext cx="156240" cy="1548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CustomShape 8"/>
              <p:cNvSpPr/>
              <p:nvPr/>
            </p:nvSpPr>
            <p:spPr>
              <a:xfrm>
                <a:off x="236160" y="3960"/>
                <a:ext cx="304560" cy="11811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9"/>
              <p:cNvSpPr/>
              <p:nvPr/>
            </p:nvSpPr>
            <p:spPr>
              <a:xfrm>
                <a:off x="451440" y="0"/>
                <a:ext cx="124560" cy="7534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10"/>
              <p:cNvSpPr/>
              <p:nvPr/>
            </p:nvSpPr>
            <p:spPr>
              <a:xfrm>
                <a:off x="487080" y="117468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11"/>
              <p:cNvSpPr/>
              <p:nvPr/>
            </p:nvSpPr>
            <p:spPr>
              <a:xfrm>
                <a:off x="487080" y="74700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12"/>
              <p:cNvSpPr/>
              <p:nvPr/>
            </p:nvSpPr>
            <p:spPr>
              <a:xfrm>
                <a:off x="530280" y="0"/>
                <a:ext cx="347760" cy="4345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3"/>
              <p:cNvSpPr/>
              <p:nvPr/>
            </p:nvSpPr>
            <p:spPr>
              <a:xfrm>
                <a:off x="843840" y="404280"/>
                <a:ext cx="132480" cy="12060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14"/>
              <p:cNvSpPr/>
              <p:nvPr/>
            </p:nvSpPr>
            <p:spPr>
              <a:xfrm>
                <a:off x="-3240" y="75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5"/>
              <p:cNvSpPr/>
              <p:nvPr/>
            </p:nvSpPr>
            <p:spPr>
              <a:xfrm>
                <a:off x="7920" y="1489680"/>
                <a:ext cx="100800" cy="10368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6"/>
              <p:cNvSpPr/>
              <p:nvPr/>
            </p:nvSpPr>
            <p:spPr>
              <a:xfrm>
                <a:off x="-7920" y="2935080"/>
                <a:ext cx="120600" cy="39636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7"/>
              <p:cNvSpPr/>
              <p:nvPr/>
            </p:nvSpPr>
            <p:spPr>
              <a:xfrm>
                <a:off x="106200" y="1143360"/>
                <a:ext cx="116640" cy="3924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8"/>
              <p:cNvSpPr/>
              <p:nvPr/>
            </p:nvSpPr>
            <p:spPr>
              <a:xfrm>
                <a:off x="169200" y="1529280"/>
                <a:ext cx="93240" cy="878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9"/>
              <p:cNvSpPr/>
              <p:nvPr/>
            </p:nvSpPr>
            <p:spPr>
              <a:xfrm>
                <a:off x="110160" y="3855240"/>
                <a:ext cx="18360" cy="180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20"/>
              <p:cNvSpPr/>
              <p:nvPr/>
            </p:nvSpPr>
            <p:spPr>
              <a:xfrm>
                <a:off x="185040" y="4168800"/>
                <a:ext cx="304560" cy="14882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21"/>
              <p:cNvSpPr/>
              <p:nvPr/>
            </p:nvSpPr>
            <p:spPr>
              <a:xfrm>
                <a:off x="43200" y="370548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22"/>
              <p:cNvSpPr/>
              <p:nvPr/>
            </p:nvSpPr>
            <p:spPr>
              <a:xfrm>
                <a:off x="-11880" y="4653360"/>
                <a:ext cx="69480" cy="100404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23"/>
              <p:cNvSpPr/>
              <p:nvPr/>
            </p:nvSpPr>
            <p:spPr>
              <a:xfrm>
                <a:off x="435600" y="4024440"/>
                <a:ext cx="156240" cy="1548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4"/>
              <p:cNvSpPr/>
              <p:nvPr/>
            </p:nvSpPr>
            <p:spPr>
              <a:xfrm>
                <a:off x="255960" y="4483800"/>
                <a:ext cx="308160" cy="117720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5"/>
              <p:cNvSpPr/>
              <p:nvPr/>
            </p:nvSpPr>
            <p:spPr>
              <a:xfrm>
                <a:off x="471240" y="4915800"/>
                <a:ext cx="124560" cy="7534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6"/>
              <p:cNvSpPr/>
              <p:nvPr/>
            </p:nvSpPr>
            <p:spPr>
              <a:xfrm>
                <a:off x="506520" y="433836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7"/>
              <p:cNvSpPr/>
              <p:nvPr/>
            </p:nvSpPr>
            <p:spPr>
              <a:xfrm>
                <a:off x="506520" y="4766040"/>
                <a:ext cx="15624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8"/>
              <p:cNvSpPr/>
              <p:nvPr/>
            </p:nvSpPr>
            <p:spPr>
              <a:xfrm>
                <a:off x="554040" y="5234760"/>
                <a:ext cx="343800" cy="42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9"/>
              <p:cNvSpPr/>
              <p:nvPr/>
            </p:nvSpPr>
            <p:spPr>
              <a:xfrm>
                <a:off x="867600" y="5144040"/>
                <a:ext cx="128520" cy="12060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" name="Group 30"/>
            <p:cNvGrpSpPr/>
            <p:nvPr/>
          </p:nvGrpSpPr>
          <p:grpSpPr>
            <a:xfrm>
              <a:off x="9396720" y="0"/>
              <a:ext cx="556560" cy="5661360"/>
              <a:chOff x="9396720" y="0"/>
              <a:chExt cx="556560" cy="5661360"/>
            </a:xfrm>
          </p:grpSpPr>
          <p:sp>
            <p:nvSpPr>
              <p:cNvPr id="69" name="CustomShape 31"/>
              <p:cNvSpPr/>
              <p:nvPr/>
            </p:nvSpPr>
            <p:spPr>
              <a:xfrm>
                <a:off x="9495360" y="0"/>
                <a:ext cx="343800" cy="42264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32"/>
              <p:cNvSpPr/>
              <p:nvPr/>
            </p:nvSpPr>
            <p:spPr>
              <a:xfrm>
                <a:off x="9396720" y="392400"/>
                <a:ext cx="128520" cy="124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33"/>
              <p:cNvSpPr/>
              <p:nvPr/>
            </p:nvSpPr>
            <p:spPr>
              <a:xfrm>
                <a:off x="9617400" y="1273320"/>
                <a:ext cx="154800" cy="1562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34"/>
              <p:cNvSpPr/>
              <p:nvPr/>
            </p:nvSpPr>
            <p:spPr>
              <a:xfrm>
                <a:off x="9534600" y="4708440"/>
                <a:ext cx="245160" cy="95292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CustomShape 35"/>
              <p:cNvSpPr/>
              <p:nvPr/>
            </p:nvSpPr>
            <p:spPr>
              <a:xfrm>
                <a:off x="9734040" y="4590360"/>
                <a:ext cx="128520" cy="12708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6"/>
              <p:cNvSpPr/>
              <p:nvPr/>
            </p:nvSpPr>
            <p:spPr>
              <a:xfrm>
                <a:off x="9682920" y="3960"/>
                <a:ext cx="250560" cy="12758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7"/>
              <p:cNvSpPr/>
              <p:nvPr/>
            </p:nvSpPr>
            <p:spPr>
              <a:xfrm>
                <a:off x="9621360" y="4024440"/>
                <a:ext cx="154800" cy="1548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8"/>
              <p:cNvSpPr/>
              <p:nvPr/>
            </p:nvSpPr>
            <p:spPr>
              <a:xfrm>
                <a:off x="9459720" y="4172760"/>
                <a:ext cx="253080" cy="14882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9"/>
              <p:cNvSpPr/>
              <p:nvPr/>
            </p:nvSpPr>
            <p:spPr>
              <a:xfrm>
                <a:off x="9797040" y="5305680"/>
                <a:ext cx="156240" cy="1548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40"/>
              <p:cNvSpPr/>
              <p:nvPr/>
            </p:nvSpPr>
            <p:spPr>
              <a:xfrm>
                <a:off x="9871920" y="5454000"/>
                <a:ext cx="18360" cy="20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9" name="PlaceHolder 4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4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7840" cy="4296240"/>
          </a:xfrm>
          <a:custGeom>
            <a:avLst/>
            <a:gdLst/>
            <a:ahLst/>
            <a:rect l="l" t="t" r="r" b="b"/>
            <a:pathLst>
              <a:path w="28001" h="11685">
                <a:moveTo>
                  <a:pt x="0" y="11684"/>
                </a:moveTo>
                <a:cubicBezTo>
                  <a:pt x="0" y="7789"/>
                  <a:pt x="0" y="3895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895"/>
                  <a:pt x="28000" y="7789"/>
                  <a:pt x="28000" y="11684"/>
                </a:cubicBezTo>
                <a:cubicBezTo>
                  <a:pt x="18667" y="11684"/>
                  <a:pt x="9333" y="11684"/>
                  <a:pt x="0" y="11684"/>
                </a:cubicBezTo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99800" y="4251960"/>
            <a:ext cx="217476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Hani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Mohamed Nashaat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Mostafa Ahmed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Zeyad Emad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735440" y="4389120"/>
            <a:ext cx="29451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 supervision of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Eslam Amer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Eng. Menna Gamil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731040" y="3443760"/>
            <a:ext cx="660024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Cyberbullying Detection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7861680" y="4586040"/>
            <a:ext cx="1990800" cy="95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91440" y="270720"/>
            <a:ext cx="9041400" cy="12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Pre-processing text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20" name="Group 2"/>
          <p:cNvGrpSpPr/>
          <p:nvPr/>
        </p:nvGrpSpPr>
        <p:grpSpPr>
          <a:xfrm>
            <a:off x="640080" y="2011680"/>
            <a:ext cx="8319960" cy="3018600"/>
            <a:chOff x="640080" y="2011680"/>
            <a:chExt cx="8319960" cy="3018600"/>
          </a:xfrm>
        </p:grpSpPr>
        <p:sp>
          <p:nvSpPr>
            <p:cNvPr id="221" name="CustomShape 3"/>
            <p:cNvSpPr/>
            <p:nvPr/>
          </p:nvSpPr>
          <p:spPr>
            <a:xfrm>
              <a:off x="640080" y="2011680"/>
              <a:ext cx="6655680" cy="6631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Stemming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30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2" name="CustomShape 4"/>
            <p:cNvSpPr/>
            <p:nvPr/>
          </p:nvSpPr>
          <p:spPr>
            <a:xfrm>
              <a:off x="1197360" y="2796840"/>
              <a:ext cx="6656040" cy="6631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Lemitization</a:t>
              </a:r>
              <a:endParaRPr b="0" lang="en-US" sz="1700" spc="-1" strike="noStrike">
                <a:latin typeface="Arial"/>
              </a:endParaRPr>
            </a:p>
            <a:p>
              <a:pPr lvl="1" marL="114480" indent="-1130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 , is , a , grea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3" name="CustomShape 5"/>
            <p:cNvSpPr/>
            <p:nvPr/>
          </p:nvSpPr>
          <p:spPr>
            <a:xfrm>
              <a:off x="1746360" y="3582000"/>
              <a:ext cx="6656040" cy="6631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Auto Correct</a:t>
              </a:r>
              <a:endParaRPr b="0" lang="en-US" sz="1700" spc="-1" strike="noStrike">
                <a:latin typeface="Arial"/>
              </a:endParaRPr>
            </a:p>
            <a:p>
              <a:pPr lvl="1" marL="114480" indent="-1130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great , test , \n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4" name="CustomShape 6"/>
            <p:cNvSpPr/>
            <p:nvPr/>
          </p:nvSpPr>
          <p:spPr>
            <a:xfrm>
              <a:off x="2304360" y="4367160"/>
              <a:ext cx="6655680" cy="66312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tint val="94000"/>
                    <a:satMod val="105000"/>
                    <a:lumMod val="102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shade val="74000"/>
                    <a:satMod val="128000"/>
                    <a:lumMod val="100000"/>
                  </a:schemeClr>
                </a:gs>
              </a:gsLst>
              <a:lin ang="54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83520" rIns="64800" tIns="83520" bIns="83880" anchor="ctr"/>
            <a:p>
              <a:pPr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Remove Encoding</a:t>
              </a:r>
              <a:endParaRPr b="0" lang="en-US" sz="1700" spc="-1" strike="noStrike">
                <a:latin typeface="Arial"/>
              </a:endParaRPr>
            </a:p>
            <a:p>
              <a:pPr lvl="1" marL="114480" indent="-113040">
                <a:lnSpc>
                  <a:spcPct val="90000"/>
                </a:lnSpc>
                <a:spcAft>
                  <a:spcPts val="196"/>
                </a:spcAft>
                <a:buClr>
                  <a:srgbClr val="ffffff"/>
                </a:buClr>
                <a:buFont typeface="Symbol"/>
                <a:buChar char=""/>
              </a:pP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	</a:t>
              </a:r>
              <a:r>
                <a:rPr b="0" lang="en-US" sz="13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[this , is , a , test , message]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225" name="CustomShape 7"/>
            <p:cNvSpPr/>
            <p:nvPr/>
          </p:nvSpPr>
          <p:spPr>
            <a:xfrm>
              <a:off x="6871680" y="2520360"/>
              <a:ext cx="423720" cy="4302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6" name="CustomShape 8"/>
            <p:cNvSpPr/>
            <p:nvPr/>
          </p:nvSpPr>
          <p:spPr>
            <a:xfrm>
              <a:off x="7429320" y="3305520"/>
              <a:ext cx="424080" cy="4302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227" name="CustomShape 9"/>
            <p:cNvSpPr/>
            <p:nvPr/>
          </p:nvSpPr>
          <p:spPr>
            <a:xfrm>
              <a:off x="7978320" y="4090680"/>
              <a:ext cx="424080" cy="4302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dir="t" rig="flat"/>
            </a:scene3d>
            <a:sp3d extrusionH="12700" z="1905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8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29" name="CustomShape 11"/>
          <p:cNvSpPr/>
          <p:nvPr/>
        </p:nvSpPr>
        <p:spPr>
          <a:xfrm>
            <a:off x="1611000" y="1371600"/>
            <a:ext cx="524592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23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  <p:sp>
        <p:nvSpPr>
          <p:cNvPr id="231" name="TextShape 12"/>
          <p:cNvSpPr txBox="1"/>
          <p:nvPr/>
        </p:nvSpPr>
        <p:spPr>
          <a:xfrm>
            <a:off x="2286000" y="1371600"/>
            <a:ext cx="3227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This is a grea test \n message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91440"/>
            <a:ext cx="8188920" cy="12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Feature extraction 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33" name="Group 2"/>
          <p:cNvGrpSpPr/>
          <p:nvPr/>
        </p:nvGrpSpPr>
        <p:grpSpPr>
          <a:xfrm>
            <a:off x="674640" y="1734480"/>
            <a:ext cx="2616120" cy="2912040"/>
            <a:chOff x="674640" y="1734480"/>
            <a:chExt cx="2616120" cy="2912040"/>
          </a:xfrm>
        </p:grpSpPr>
        <p:sp>
          <p:nvSpPr>
            <p:cNvPr id="234" name="CustomShape 3"/>
            <p:cNvSpPr/>
            <p:nvPr/>
          </p:nvSpPr>
          <p:spPr>
            <a:xfrm>
              <a:off x="1791000" y="2844720"/>
              <a:ext cx="121680" cy="506880"/>
            </a:xfrm>
            <a:custGeom>
              <a:avLst/>
              <a:gdLst/>
              <a:ahLst/>
              <a:rect l="l" t="t" r="r" b="b"/>
              <a:pathLst>
                <a:path w="0" h="508469">
                  <a:moveTo>
                    <a:pt x="45720" y="0"/>
                  </a:moveTo>
                  <a:lnTo>
                    <a:pt x="45720" y="508469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674640" y="1734480"/>
              <a:ext cx="2354040" cy="1108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6" name="CustomShape 5"/>
            <p:cNvSpPr/>
            <p:nvPr/>
          </p:nvSpPr>
          <p:spPr>
            <a:xfrm>
              <a:off x="936720" y="1919160"/>
              <a:ext cx="2354040" cy="11088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Sentiment Features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37" name="CustomShape 6"/>
            <p:cNvSpPr/>
            <p:nvPr/>
          </p:nvSpPr>
          <p:spPr>
            <a:xfrm>
              <a:off x="674640" y="3353400"/>
              <a:ext cx="2354040" cy="1108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38" name="CustomShape 7"/>
            <p:cNvSpPr/>
            <p:nvPr/>
          </p:nvSpPr>
          <p:spPr>
            <a:xfrm>
              <a:off x="936720" y="3537720"/>
              <a:ext cx="2354040" cy="11088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6880" rIns="114480" tIns="146880" bIns="147240" anchor="ctr"/>
            <a:p>
              <a:pPr algn="ctr">
                <a:lnSpc>
                  <a:spcPct val="90000"/>
                </a:lnSpc>
                <a:spcAft>
                  <a:spcPts val="1049"/>
                </a:spcAft>
              </a:pPr>
              <a:r>
                <a:rPr b="0" lang="en-US" sz="30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TF-IDF</a:t>
              </a:r>
              <a:endParaRPr b="0" lang="en-US" sz="3000" spc="-1" strike="noStrike">
                <a:latin typeface="Arial"/>
              </a:endParaRPr>
            </a:p>
          </p:txBody>
        </p:sp>
      </p:grpSp>
      <p:grpSp>
        <p:nvGrpSpPr>
          <p:cNvPr id="239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40" name="Group 9"/>
          <p:cNvGrpSpPr/>
          <p:nvPr/>
        </p:nvGrpSpPr>
        <p:grpSpPr>
          <a:xfrm>
            <a:off x="4344840" y="1635120"/>
            <a:ext cx="5072400" cy="2985480"/>
            <a:chOff x="4344840" y="1635120"/>
            <a:chExt cx="5072400" cy="2985480"/>
          </a:xfrm>
        </p:grpSpPr>
        <p:sp>
          <p:nvSpPr>
            <p:cNvPr id="241" name="CustomShape 10"/>
            <p:cNvSpPr/>
            <p:nvPr/>
          </p:nvSpPr>
          <p:spPr>
            <a:xfrm>
              <a:off x="6761160" y="2773080"/>
              <a:ext cx="1327320" cy="51984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0" y="0"/>
                  </a:moveTo>
                  <a:lnTo>
                    <a:pt x="0" y="355251"/>
                  </a:lnTo>
                  <a:lnTo>
                    <a:pt x="1095379" y="355251"/>
                  </a:lnTo>
                  <a:lnTo>
                    <a:pt x="1095379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2" name="CustomShape 11"/>
            <p:cNvSpPr/>
            <p:nvPr/>
          </p:nvSpPr>
          <p:spPr>
            <a:xfrm>
              <a:off x="5432040" y="2773080"/>
              <a:ext cx="1327320" cy="519840"/>
            </a:xfrm>
            <a:custGeom>
              <a:avLst/>
              <a:gdLst/>
              <a:ahLst/>
              <a:rect l="l" t="t" r="r" b="b"/>
              <a:pathLst>
                <a:path w="1095379" h="521301">
                  <a:moveTo>
                    <a:pt x="1095379" y="0"/>
                  </a:moveTo>
                  <a:lnTo>
                    <a:pt x="1095379" y="355251"/>
                  </a:lnTo>
                  <a:lnTo>
                    <a:pt x="0" y="355251"/>
                  </a:lnTo>
                  <a:lnTo>
                    <a:pt x="0" y="521301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3" name="CustomShape 12"/>
            <p:cNvSpPr/>
            <p:nvPr/>
          </p:nvSpPr>
          <p:spPr>
            <a:xfrm>
              <a:off x="5673600" y="1635120"/>
              <a:ext cx="2172960" cy="1136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4" name="CustomShape 13"/>
            <p:cNvSpPr/>
            <p:nvPr/>
          </p:nvSpPr>
          <p:spPr>
            <a:xfrm>
              <a:off x="5915520" y="1824120"/>
              <a:ext cx="2172960" cy="1136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Semantic Features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5" name="CustomShape 14"/>
            <p:cNvSpPr/>
            <p:nvPr/>
          </p:nvSpPr>
          <p:spPr>
            <a:xfrm>
              <a:off x="4344840" y="3294360"/>
              <a:ext cx="2173320" cy="1136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6" name="CustomShape 15"/>
            <p:cNvSpPr/>
            <p:nvPr/>
          </p:nvSpPr>
          <p:spPr>
            <a:xfrm>
              <a:off x="4586400" y="3483720"/>
              <a:ext cx="2172960" cy="1136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N-Grams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247" name="CustomShape 16"/>
            <p:cNvSpPr/>
            <p:nvPr/>
          </p:nvSpPr>
          <p:spPr>
            <a:xfrm>
              <a:off x="7002720" y="3294360"/>
              <a:ext cx="2172960" cy="11368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48" name="CustomShape 17"/>
            <p:cNvSpPr/>
            <p:nvPr/>
          </p:nvSpPr>
          <p:spPr>
            <a:xfrm>
              <a:off x="7243920" y="3483720"/>
              <a:ext cx="2173320" cy="113688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36440" rIns="102960" tIns="136440" bIns="13608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en-US" sz="2700" spc="-1" strike="noStrike">
                  <a:solidFill>
                    <a:srgbClr val="000000"/>
                  </a:solidFill>
                  <a:latin typeface="Tw Cen MT"/>
                  <a:ea typeface="DejaVu Sans"/>
                </a:rPr>
                <a:t>Contextual Analysis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249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50" name="Picture 26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96800" y="240840"/>
            <a:ext cx="5628600" cy="12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Processing</a:t>
            </a:r>
            <a:endParaRPr b="0" lang="en-US" sz="2980" spc="-1" strike="noStrike">
              <a:latin typeface="Arial"/>
            </a:endParaRPr>
          </a:p>
        </p:txBody>
      </p:sp>
      <p:grpSp>
        <p:nvGrpSpPr>
          <p:cNvPr id="252" name="Group 2"/>
          <p:cNvGrpSpPr/>
          <p:nvPr/>
        </p:nvGrpSpPr>
        <p:grpSpPr>
          <a:xfrm>
            <a:off x="1463040" y="1463040"/>
            <a:ext cx="7131240" cy="2926080"/>
            <a:chOff x="1463040" y="1463040"/>
            <a:chExt cx="7131240" cy="2926080"/>
          </a:xfrm>
        </p:grpSpPr>
        <p:sp>
          <p:nvSpPr>
            <p:cNvPr id="253" name="CustomShape 3"/>
            <p:cNvSpPr/>
            <p:nvPr/>
          </p:nvSpPr>
          <p:spPr>
            <a:xfrm>
              <a:off x="5029560" y="2673000"/>
              <a:ext cx="1950840" cy="50652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0" y="0"/>
                  </a:moveTo>
                  <a:lnTo>
                    <a:pt x="0" y="254053"/>
                  </a:lnTo>
                  <a:lnTo>
                    <a:pt x="1463833" y="254053"/>
                  </a:lnTo>
                  <a:lnTo>
                    <a:pt x="1463833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4" name="CustomShape 4"/>
            <p:cNvSpPr/>
            <p:nvPr/>
          </p:nvSpPr>
          <p:spPr>
            <a:xfrm>
              <a:off x="3076920" y="2673000"/>
              <a:ext cx="1950840" cy="506520"/>
            </a:xfrm>
            <a:custGeom>
              <a:avLst/>
              <a:gdLst/>
              <a:ahLst/>
              <a:rect l="l" t="t" r="r" b="b"/>
              <a:pathLst>
                <a:path w="1463833" h="508107">
                  <a:moveTo>
                    <a:pt x="1463833" y="0"/>
                  </a:moveTo>
                  <a:lnTo>
                    <a:pt x="1463833" y="254053"/>
                  </a:lnTo>
                  <a:lnTo>
                    <a:pt x="0" y="254053"/>
                  </a:lnTo>
                  <a:lnTo>
                    <a:pt x="0" y="508107"/>
                  </a:lnTo>
                </a:path>
              </a:pathLst>
            </a:custGeom>
            <a:noFill/>
            <a:ln>
              <a:solidFill>
                <a:schemeClr val="dk2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5" name="CustomShape 5"/>
            <p:cNvSpPr/>
            <p:nvPr/>
          </p:nvSpPr>
          <p:spPr>
            <a:xfrm>
              <a:off x="3415320" y="1463040"/>
              <a:ext cx="3226320" cy="120816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Classifiers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6" name="CustomShape 6"/>
            <p:cNvSpPr/>
            <p:nvPr/>
          </p:nvSpPr>
          <p:spPr>
            <a:xfrm>
              <a:off x="1463040" y="3180960"/>
              <a:ext cx="3225960" cy="120816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SVM</a:t>
              </a:r>
              <a:endParaRPr b="0" lang="en-US" sz="4600" spc="-1" strike="noStrike">
                <a:latin typeface="Arial"/>
              </a:endParaRPr>
            </a:p>
          </p:txBody>
        </p:sp>
        <p:sp>
          <p:nvSpPr>
            <p:cNvPr id="257" name="CustomShape 7"/>
            <p:cNvSpPr/>
            <p:nvPr/>
          </p:nvSpPr>
          <p:spPr>
            <a:xfrm>
              <a:off x="5368320" y="3180960"/>
              <a:ext cx="3225960" cy="1208160"/>
            </a:xfrm>
            <a:prstGeom prst="rect">
              <a:avLst/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29160" rIns="29160" tIns="29160" bIns="29160" anchor="ctr"/>
            <a:p>
              <a:pPr algn="ctr">
                <a:lnSpc>
                  <a:spcPct val="90000"/>
                </a:lnSpc>
                <a:spcAft>
                  <a:spcPts val="1610"/>
                </a:spcAft>
              </a:pPr>
              <a:r>
                <a:rPr b="0" lang="en-US" sz="4600" spc="-1" strike="noStrike">
                  <a:solidFill>
                    <a:srgbClr val="ffffff"/>
                  </a:solidFill>
                  <a:latin typeface="Tw Cen MT"/>
                  <a:ea typeface="DejaVu Sans"/>
                </a:rPr>
                <a:t>Random Forest</a:t>
              </a:r>
              <a:endParaRPr b="0" lang="en-US" sz="4600" spc="-1" strike="noStrike">
                <a:latin typeface="Arial"/>
              </a:endParaRPr>
            </a:p>
          </p:txBody>
        </p:sp>
      </p:grpSp>
      <p:grpSp>
        <p:nvGrpSpPr>
          <p:cNvPr id="258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59" name="CustomShape 9"/>
          <p:cNvSpPr/>
          <p:nvPr/>
        </p:nvSpPr>
        <p:spPr>
          <a:xfrm>
            <a:off x="365760" y="4847400"/>
            <a:ext cx="6977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According to the Accuracy , embed Deep Learning 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Picture 27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  <p:pic>
        <p:nvPicPr>
          <p:cNvPr id="261" name="Picture 276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327200" y="182880"/>
            <a:ext cx="1341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Demo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63" name="Picture 278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3640" y="22572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5" name="Picture 280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63440" y="91440"/>
            <a:ext cx="9752400" cy="53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ed1c24"/>
                </a:solidFill>
                <a:latin typeface="Arial"/>
                <a:ea typeface="DejaVu Sans"/>
              </a:rPr>
              <a:t>Related Paper 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Evaluation Systems (MCES): *made by 12 experts*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Four-point scale ‘Unlikely’, ‘Less likely’, ‘Likely’ and ‘Very likely’ corresponding to values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0.125, 0.375, 0.625 and 0.875 respectively. The 'I don't know' option was also available.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was indicated on a four-point scale of 1: not informative, 2: partially informative,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3: informative and 4: very informative.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ratio of capital letters in a comment.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emoticons.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occurrence of a second person pronoun followed by a profane word in profanity.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term frequency–inverse document frequency (Tf-Idf).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H1: Using the outcome of the MCES as an extra feature for training the machine learning models.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Results, features’ categories and profanity – misspelling 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H2: Using the results of the machine learning model as a new criterion for the expert system by assigning equal weights.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(Decision Tree bad, SVM better, Naïve Bayes best)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813888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82880" y="267480"/>
            <a:ext cx="79545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(Machine Learning Approach for Detection of Cyber-Aggressive Comments by Peers on Social Media Network)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4600" y="1313280"/>
            <a:ext cx="10063440" cy="49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N-grams?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N-grams are a group of continuous sequence of n-items from a given text. These are used for dividing text and words into n chunks known as N-grams. Example: “You are funny” its unigram will be “you”,”are”,”funny”.They used 2, 3, 4 and 5 N-grams for the building feature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TF-IDF Score?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TF-IDF stands for "Term Frequency, Inverse Document Frequency". It is a way to evaluate the importance of words in a document based on how frequently they appear across various documents. The score signifies the importance of that term in relation to the original training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Logistic Regression?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This algorithms provides probabilistic approach to data. The outcome are probabilities modeled as a function of predicted variables, using a logistic function given below. Also it’s a binary classifier. p=1/(1+e-)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82880" y="450360"/>
            <a:ext cx="777168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d1c24"/>
                </a:solidFill>
                <a:latin typeface="Arial"/>
                <a:ea typeface="DejaVu Sans"/>
              </a:rPr>
              <a:t>Questions related to (A Pattern-Based Approach for Sarcasm Detection on Twitter)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66320" y="1095480"/>
            <a:ext cx="9988560" cy="48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F1 score?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F1=2*(precision*recall/precision+recall)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Accuracy?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overall correctness of classification.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Precision?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retrieved objects(eg: sarcastic tweets) that are relevant.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What is Rec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all?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It represents the fraction of relevant objects that are retrieved.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Tools used in NLP: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Apache OpenNLP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Gate Twitter part- of-speech tagger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8139240" y="91440"/>
            <a:ext cx="18421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22572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d6f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9200" y="137628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 Deliverables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170" descr=""/>
          <p:cNvPicPr/>
          <p:nvPr/>
        </p:nvPicPr>
        <p:blipFill>
          <a:blip r:embed="rId1"/>
          <a:stretch/>
        </p:blipFill>
        <p:spPr>
          <a:xfrm>
            <a:off x="813816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22572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440" y="1166760"/>
            <a:ext cx="7852320" cy="6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 superior strength or influence to intimidate someone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4958280" y="2103120"/>
            <a:ext cx="2553840" cy="145836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2657160" y="3786480"/>
            <a:ext cx="2553840" cy="169884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809280" y="2130480"/>
            <a:ext cx="2315880" cy="1653480"/>
          </a:xfrm>
          <a:prstGeom prst="rect">
            <a:avLst/>
          </a:prstGeom>
          <a:ln>
            <a:noFill/>
          </a:ln>
        </p:spPr>
      </p:pic>
      <p:pic>
        <p:nvPicPr>
          <p:cNvPr id="174" name="Picture 176" descr=""/>
          <p:cNvPicPr/>
          <p:nvPr/>
        </p:nvPicPr>
        <p:blipFill>
          <a:blip r:embed="rId4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nodeType="after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4320" y="1113120"/>
            <a:ext cx="7954560" cy="31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Cyberbullying has been manifesting our youth for quite sometime, due to them being involved in one form of social media communication or another.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Sarcasm which the use of irony to mock or </a:t>
            </a: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convey contempt.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1 in 3 young people have experienced</a:t>
            </a: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 threats online.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Over 25 percent of adolescents and teens have been </a:t>
            </a:r>
            <a:endParaRPr b="0" lang="en-US" sz="2800" spc="-1" strike="noStrike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bullied repeatedly through their cell phones or the Internet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7250040" y="1792080"/>
            <a:ext cx="2829600" cy="159048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2"/>
          <a:stretch/>
        </p:blipFill>
        <p:spPr>
          <a:xfrm>
            <a:off x="7372440" y="3383280"/>
            <a:ext cx="2707200" cy="228672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39560" y="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Introduction Cont.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31520" y="5154840"/>
            <a:ext cx="58352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National Crime Prevention Council, “Cyberbullying”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i-SAFE Inc., “Cyber Bullying: Statistics and Tips”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Richard Webster, Harford County Examiner, “From cyber bullying to sexting: What on your kids’ cell?”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-274320" y="274320"/>
            <a:ext cx="9876960" cy="45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457200" y="816120"/>
            <a:ext cx="95086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Experts and Machines Against Bullies:  A Hybrid Approach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Detect Cyberbullies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58280" y="173736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458280" y="301752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548640" y="4389120"/>
            <a:ext cx="2375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40800" y="3531960"/>
            <a:ext cx="92336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used three machine learning methods: a Naive Bayes classiﬁer, a classiﬁer based on decision trees and Support Vector Machines (SVM) with a linear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641160" y="4836240"/>
            <a:ext cx="82274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discrimination capacity of the MCES was 0.72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548640" y="2251080"/>
            <a:ext cx="950544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focused on the detection of bully users in online social networks and the efficiency of both expert systems and machine learning models for identifying the potential bully users.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9"/>
          <p:cNvSpPr/>
          <p:nvPr/>
        </p:nvSpPr>
        <p:spPr>
          <a:xfrm>
            <a:off x="640080" y="-12204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9" name="Picture 191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29560" y="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13760" y="1021680"/>
            <a:ext cx="9877320" cy="45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457200" y="731520"/>
            <a:ext cx="95090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Approach for Detection of Cyber-Aggressive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Comments by Peers on Social Media 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66840" y="155448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366840" y="274320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457200" y="4297680"/>
            <a:ext cx="246708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Precision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31520" y="1977480"/>
            <a:ext cx="8227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trying to binary classify comments as bullying or non-bullying.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731520" y="3200400"/>
            <a:ext cx="914328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Normalization like: removing unwanted strings and correcting words.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N-gram , TF-IDF , occurrence of pronouns , Skip-gram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Support Vector Machine (SVM) , Logistic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914400" y="4754880"/>
            <a:ext cx="8227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70.0% using SVM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64.0% using logistic regression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  <p:sp>
        <p:nvSpPr>
          <p:cNvPr id="200" name="CustomShape 10"/>
          <p:cNvSpPr/>
          <p:nvPr/>
        </p:nvSpPr>
        <p:spPr>
          <a:xfrm>
            <a:off x="6949440" y="5336280"/>
            <a:ext cx="58356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Vikas S Chavan and Shylaja S 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29560" y="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d1c24"/>
                </a:solidFill>
                <a:latin typeface="Arial"/>
                <a:ea typeface="DejaVu Sans"/>
              </a:rPr>
              <a:t>Related Work Cont.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3760" y="1021680"/>
            <a:ext cx="9877320" cy="45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457200" y="907560"/>
            <a:ext cx="95090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Pattern-Based Approach for Sarcasm Detection on 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6840" y="155448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  <a:ea typeface="DejaVu Sans"/>
              </a:rPr>
              <a:t>Main 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366840" y="2743200"/>
            <a:ext cx="23756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DejaVu Sans"/>
              </a:rPr>
              <a:t>Contribution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458280" y="4199400"/>
            <a:ext cx="246708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333333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731520" y="1977480"/>
            <a:ext cx="8227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hard for humans to detect sarcasm. Therefore, recognizing sarcastic statements can be very useful to improve automatic sentiment analysis of data.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824040" y="3166200"/>
            <a:ext cx="89593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proposed efficient way to detect  sarcastic tweets to improve sentiment analysis.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NLP like: tokenisation, lemmatization, 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-They used SVM for classification.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1005840" y="4726440"/>
            <a:ext cx="8227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Accuracy 83.1%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Precision 91.1%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2120" cy="1462320"/>
          </a:xfrm>
          <a:prstGeom prst="rect">
            <a:avLst/>
          </a:prstGeom>
          <a:ln>
            <a:noFill/>
          </a:ln>
        </p:spPr>
      </p:pic>
      <p:sp>
        <p:nvSpPr>
          <p:cNvPr id="211" name="CustomShape 10"/>
          <p:cNvSpPr/>
          <p:nvPr/>
        </p:nvSpPr>
        <p:spPr>
          <a:xfrm>
            <a:off x="6416640" y="5245200"/>
            <a:ext cx="58356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MONDHER BOUAZIZI AND TOMOAKI OTSUKI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640" y="22572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ed1c24"/>
                </a:solidFill>
                <a:latin typeface="Arial"/>
                <a:ea typeface="DejaVu Sans"/>
              </a:rPr>
              <a:t>Problem Statement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91080" y="1828440"/>
            <a:ext cx="9964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822960" y="1630080"/>
            <a:ext cx="8593920" cy="36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 the internet nowadays are too huge to be monitored manually by humans to detect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previous cyberbullying detection frameworks there has been a problem in detecting false positive cyberbullyings cases.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we aim to Enhance the accuracy of cyberbullying detection using natural language processing and contextual analysis.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cyberbullying detection frameworks they cant detect sarcasm so we aim to detect sarcasm along with cyberbullying.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5" name="Picture 215" descr=""/>
          <p:cNvPicPr/>
          <p:nvPr/>
        </p:nvPicPr>
        <p:blipFill>
          <a:blip r:embed="rId1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82880" y="182880"/>
            <a:ext cx="7314120" cy="12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98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Overview diagram</a:t>
            </a:r>
            <a:endParaRPr b="0" lang="en-US" sz="2980" spc="-1" strike="noStrike">
              <a:latin typeface="Arial"/>
            </a:endParaRPr>
          </a:p>
        </p:txBody>
      </p:sp>
      <p:pic>
        <p:nvPicPr>
          <p:cNvPr id="217" name="Picture 109" descr=""/>
          <p:cNvPicPr/>
          <p:nvPr/>
        </p:nvPicPr>
        <p:blipFill>
          <a:blip r:embed="rId1"/>
          <a:stretch/>
        </p:blipFill>
        <p:spPr>
          <a:xfrm>
            <a:off x="514440" y="1554480"/>
            <a:ext cx="8994240" cy="4068000"/>
          </a:xfrm>
          <a:prstGeom prst="rect">
            <a:avLst/>
          </a:prstGeom>
          <a:ln>
            <a:noFill/>
          </a:ln>
        </p:spPr>
      </p:pic>
      <p:pic>
        <p:nvPicPr>
          <p:cNvPr id="218" name="Picture 218" descr=""/>
          <p:cNvPicPr/>
          <p:nvPr/>
        </p:nvPicPr>
        <p:blipFill>
          <a:blip r:embed="rId2"/>
          <a:stretch/>
        </p:blipFill>
        <p:spPr>
          <a:xfrm>
            <a:off x="8138520" y="91440"/>
            <a:ext cx="1841760" cy="14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Application>LibreOffice/6.0.6.2$Linux_X86_64 LibreOffice_project/00m0$Build-2</Application>
  <Words>559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2018-09-17T19:52:58Z</dcterms:created>
  <dc:creator/>
  <dc:description/>
  <dc:language>en-US</dc:language>
  <cp:lastModifiedBy/>
  <dcterms:modified xsi:type="dcterms:W3CDTF">2018-10-02T02:43:48Z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